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image" Target="../media/image23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8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2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F7A1-C6B9-4988-882D-A8EEEC3CEEA3}" type="datetimeFigureOut">
              <a:rPr lang="en-US" smtClean="0"/>
              <a:t>15/06/2020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5CB0-587F-463C-8CF8-4BE01814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5.jpe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3" Type="http://schemas.openxmlformats.org/officeDocument/2006/relationships/image" Target="../media/image22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0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6.wmf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0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03448"/>
            <a:ext cx="10225136" cy="80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21150079">
            <a:off x="181197" y="443255"/>
            <a:ext cx="69079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tới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9E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744754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Rút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gọn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422" y="4725143"/>
            <a:ext cx="5445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viên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Đức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5295" y="5312827"/>
            <a:ext cx="30570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Thcs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đa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tốn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Mong_Thi_-_Ngay_Dau_Tien_Di_Ho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7365" y="6344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" y="-99392"/>
            <a:ext cx="9264379" cy="69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nhớ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vào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chỗ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trống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Với</a:t>
            </a:r>
            <a:r>
              <a:rPr lang="en-US" sz="2800" dirty="0" smtClean="0"/>
              <a:t> a, b ≥ 0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Với</a:t>
            </a:r>
            <a:r>
              <a:rPr lang="en-US" sz="2800" dirty="0" smtClean="0"/>
              <a:t> a ≥ 0, b &gt; 0 </a:t>
            </a:r>
            <a:r>
              <a:rPr lang="en-US" sz="2800" dirty="0" err="1" smtClean="0"/>
              <a:t>thì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Với</a:t>
            </a:r>
            <a:r>
              <a:rPr lang="en-US" sz="2800" dirty="0" smtClean="0"/>
              <a:t> x ≥ 0 </a:t>
            </a:r>
            <a:r>
              <a:rPr lang="en-US" sz="2800" dirty="0" err="1" smtClean="0"/>
              <a:t>thì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smtClean="0"/>
              <a:t>x, y </a:t>
            </a:r>
            <a:r>
              <a:rPr lang="en-US" sz="2800" dirty="0"/>
              <a:t>≥ 0 </a:t>
            </a:r>
            <a:r>
              <a:rPr lang="en-US" sz="2800" dirty="0" err="1" smtClean="0"/>
              <a:t>thì</a:t>
            </a:r>
            <a:r>
              <a:rPr lang="en-US" sz="2800" dirty="0" smtClean="0"/>
              <a:t>  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742314"/>
              </p:ext>
            </p:extLst>
          </p:nvPr>
        </p:nvGraphicFramePr>
        <p:xfrm>
          <a:off x="3131840" y="1412776"/>
          <a:ext cx="146896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412776"/>
                        <a:ext cx="1468962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21188"/>
              </p:ext>
            </p:extLst>
          </p:nvPr>
        </p:nvGraphicFramePr>
        <p:xfrm>
          <a:off x="3779912" y="1909107"/>
          <a:ext cx="1008112" cy="82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6" imgW="558720" imgH="457200" progId="Equation.DSMT4">
                  <p:embed/>
                </p:oleObj>
              </mc:Choice>
              <mc:Fallback>
                <p:oleObj name="Equation" r:id="rId6" imgW="5587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909107"/>
                        <a:ext cx="1008112" cy="825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82790"/>
              </p:ext>
            </p:extLst>
          </p:nvPr>
        </p:nvGraphicFramePr>
        <p:xfrm>
          <a:off x="2915816" y="2780928"/>
          <a:ext cx="2016224" cy="66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8" imgW="1193760" imgH="393480" progId="Equation.DSMT4">
                  <p:embed/>
                </p:oleObj>
              </mc:Choice>
              <mc:Fallback>
                <p:oleObj name="Equation" r:id="rId8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5816" y="2780928"/>
                        <a:ext cx="2016224" cy="66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09208"/>
              </p:ext>
            </p:extLst>
          </p:nvPr>
        </p:nvGraphicFramePr>
        <p:xfrm>
          <a:off x="3203848" y="3573016"/>
          <a:ext cx="2879538" cy="57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10" imgW="1790640" imgH="355320" progId="Equation.DSMT4">
                  <p:embed/>
                </p:oleObj>
              </mc:Choice>
              <mc:Fallback>
                <p:oleObj name="Equation" r:id="rId10" imgW="1790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3848" y="3573016"/>
                        <a:ext cx="2879538" cy="57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42761"/>
              </p:ext>
            </p:extLst>
          </p:nvPr>
        </p:nvGraphicFramePr>
        <p:xfrm>
          <a:off x="3203848" y="4077072"/>
          <a:ext cx="204409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12" imgW="1117440" imgH="393480" progId="Equation.DSMT4">
                  <p:embed/>
                </p:oleObj>
              </mc:Choice>
              <mc:Fallback>
                <p:oleObj name="Equation" r:id="rId12" imgW="11174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77072"/>
                        <a:ext cx="2044098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62256"/>
              </p:ext>
            </p:extLst>
          </p:nvPr>
        </p:nvGraphicFramePr>
        <p:xfrm>
          <a:off x="3347864" y="4797152"/>
          <a:ext cx="183968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14" imgW="1117440" imgH="393480" progId="Equation.DSMT4">
                  <p:embed/>
                </p:oleObj>
              </mc:Choice>
              <mc:Fallback>
                <p:oleObj name="Equation" r:id="rId14" imgW="11174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1839689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53980"/>
              </p:ext>
            </p:extLst>
          </p:nvPr>
        </p:nvGraphicFramePr>
        <p:xfrm>
          <a:off x="3059832" y="1412776"/>
          <a:ext cx="21875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16" imgW="965160" imgH="253800" progId="Equation.DSMT4">
                  <p:embed/>
                </p:oleObj>
              </mc:Choice>
              <mc:Fallback>
                <p:oleObj name="Equation" r:id="rId16" imgW="9651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12776"/>
                        <a:ext cx="21875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9645"/>
              </p:ext>
            </p:extLst>
          </p:nvPr>
        </p:nvGraphicFramePr>
        <p:xfrm>
          <a:off x="3635896" y="1916832"/>
          <a:ext cx="14144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18" imgW="672840" imgH="482400" progId="Equation.DSMT4">
                  <p:embed/>
                </p:oleObj>
              </mc:Choice>
              <mc:Fallback>
                <p:oleObj name="Equation" r:id="rId18" imgW="67284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916832"/>
                        <a:ext cx="14144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66266"/>
              </p:ext>
            </p:extLst>
          </p:nvPr>
        </p:nvGraphicFramePr>
        <p:xfrm>
          <a:off x="2843808" y="2780928"/>
          <a:ext cx="19954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20" imgW="1180800" imgH="393480" progId="Equation.DSMT4">
                  <p:embed/>
                </p:oleObj>
              </mc:Choice>
              <mc:Fallback>
                <p:oleObj name="Equation" r:id="rId20" imgW="11808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80928"/>
                        <a:ext cx="199548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344197"/>
              </p:ext>
            </p:extLst>
          </p:nvPr>
        </p:nvGraphicFramePr>
        <p:xfrm>
          <a:off x="2915816" y="3573016"/>
          <a:ext cx="3289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22" imgW="2044440" imgH="355320" progId="Equation.DSMT4">
                  <p:embed/>
                </p:oleObj>
              </mc:Choice>
              <mc:Fallback>
                <p:oleObj name="Equation" r:id="rId22" imgW="204444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73016"/>
                        <a:ext cx="3289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068988"/>
              </p:ext>
            </p:extLst>
          </p:nvPr>
        </p:nvGraphicFramePr>
        <p:xfrm>
          <a:off x="2987824" y="4077072"/>
          <a:ext cx="34861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24" imgW="1904760" imgH="393480" progId="Equation.DSMT4">
                  <p:embed/>
                </p:oleObj>
              </mc:Choice>
              <mc:Fallback>
                <p:oleObj name="Equation" r:id="rId24" imgW="1904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77072"/>
                        <a:ext cx="34861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36145"/>
              </p:ext>
            </p:extLst>
          </p:nvPr>
        </p:nvGraphicFramePr>
        <p:xfrm>
          <a:off x="2915816" y="4797152"/>
          <a:ext cx="31353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26" imgW="1904760" imgH="393480" progId="Equation.DSMT4">
                  <p:embed/>
                </p:oleObj>
              </mc:Choice>
              <mc:Fallback>
                <p:oleObj name="Equation" r:id="rId26" imgW="1904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7152"/>
                        <a:ext cx="31353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97621218696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" y="-2172"/>
            <a:ext cx="9144000" cy="8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Cho    					</a:t>
            </a:r>
            <a:r>
              <a:rPr lang="en-US" sz="3200" dirty="0" err="1" smtClean="0"/>
              <a:t>với</a:t>
            </a:r>
            <a:r>
              <a:rPr lang="en-US" sz="3200" dirty="0" smtClean="0"/>
              <a:t>  x ≥ 0, x ≠ 4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a) </a:t>
            </a:r>
            <a:r>
              <a:rPr lang="en-US" b="1" dirty="0" err="1" smtClean="0">
                <a:solidFill>
                  <a:srgbClr val="FFFF00"/>
                </a:solidFill>
              </a:rPr>
              <a:t>Rút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gọn</a:t>
            </a:r>
            <a:r>
              <a:rPr lang="en-US" b="1" dirty="0" smtClean="0">
                <a:solidFill>
                  <a:srgbClr val="FFFF00"/>
                </a:solidFill>
              </a:rPr>
              <a:t> P.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87820"/>
              </p:ext>
            </p:extLst>
          </p:nvPr>
        </p:nvGraphicFramePr>
        <p:xfrm>
          <a:off x="1619672" y="476672"/>
          <a:ext cx="40957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4" imgW="2400300" imgH="508000" progId="Equation.DSMT4">
                  <p:embed/>
                </p:oleObj>
              </mc:Choice>
              <mc:Fallback>
                <p:oleObj name="Equation" r:id="rId4" imgW="24003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40957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65447"/>
              </p:ext>
            </p:extLst>
          </p:nvPr>
        </p:nvGraphicFramePr>
        <p:xfrm>
          <a:off x="1187624" y="2276872"/>
          <a:ext cx="3600400" cy="94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6" imgW="2438400" imgH="635000" progId="Equation.DSMT4">
                  <p:embed/>
                </p:oleObj>
              </mc:Choice>
              <mc:Fallback>
                <p:oleObj name="Equation" r:id="rId6" imgW="2438400" imgH="63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76872"/>
                        <a:ext cx="3600400" cy="942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45410"/>
              </p:ext>
            </p:extLst>
          </p:nvPr>
        </p:nvGraphicFramePr>
        <p:xfrm>
          <a:off x="827584" y="3216504"/>
          <a:ext cx="45984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8" imgW="2667000" imgH="546100" progId="Equation.DSMT4">
                  <p:embed/>
                </p:oleObj>
              </mc:Choice>
              <mc:Fallback>
                <p:oleObj name="Equation" r:id="rId8" imgW="2667000" imgH="546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6504"/>
                        <a:ext cx="4598406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72560"/>
              </p:ext>
            </p:extLst>
          </p:nvPr>
        </p:nvGraphicFramePr>
        <p:xfrm>
          <a:off x="1259632" y="4221088"/>
          <a:ext cx="297127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0" imgW="1866090" imgH="545863" progId="Equation.DSMT4">
                  <p:embed/>
                </p:oleObj>
              </mc:Choice>
              <mc:Fallback>
                <p:oleObj name="Equation" r:id="rId10" imgW="1866090" imgH="54586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297127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23853"/>
              </p:ext>
            </p:extLst>
          </p:nvPr>
        </p:nvGraphicFramePr>
        <p:xfrm>
          <a:off x="1271965" y="5157192"/>
          <a:ext cx="330786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2" imgW="1866900" imgH="609600" progId="Equation.DSMT4">
                  <p:embed/>
                </p:oleObj>
              </mc:Choice>
              <mc:Fallback>
                <p:oleObj name="Equation" r:id="rId12" imgW="1866900" imgH="60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965" y="5157192"/>
                        <a:ext cx="3307868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6728"/>
              </p:ext>
            </p:extLst>
          </p:nvPr>
        </p:nvGraphicFramePr>
        <p:xfrm>
          <a:off x="5868144" y="5229200"/>
          <a:ext cx="1854809" cy="94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4" imgW="901440" imgH="457200" progId="Equation.DSMT4">
                  <p:embed/>
                </p:oleObj>
              </mc:Choice>
              <mc:Fallback>
                <p:oleObj name="Equation" r:id="rId14" imgW="90144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229200"/>
                        <a:ext cx="1854809" cy="94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7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494e42f9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9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Nhẩm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57992"/>
              </p:ext>
            </p:extLst>
          </p:nvPr>
        </p:nvGraphicFramePr>
        <p:xfrm>
          <a:off x="5867400" y="411163"/>
          <a:ext cx="15128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901700" imgH="457200" progId="Equation.DSMT4">
                  <p:embed/>
                </p:oleObj>
              </mc:Choice>
              <mc:Fallback>
                <p:oleObj name="Equation" r:id="rId4" imgW="9017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163"/>
                        <a:ext cx="1512888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1526"/>
              </p:ext>
            </p:extLst>
          </p:nvPr>
        </p:nvGraphicFramePr>
        <p:xfrm>
          <a:off x="900113" y="404813"/>
          <a:ext cx="4095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2400300" imgH="508000" progId="Equation.DSMT4">
                  <p:embed/>
                </p:oleObj>
              </mc:Choice>
              <mc:Fallback>
                <p:oleObj name="Equation" r:id="rId6" imgW="24003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4095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04665"/>
              </p:ext>
            </p:extLst>
          </p:nvPr>
        </p:nvGraphicFramePr>
        <p:xfrm>
          <a:off x="827584" y="2060848"/>
          <a:ext cx="472038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8" imgW="2400120" imgH="507960" progId="Equation.DSMT4">
                  <p:embed/>
                </p:oleObj>
              </mc:Choice>
              <mc:Fallback>
                <p:oleObj name="Equation" r:id="rId8" imgW="24001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4720382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96851"/>
              </p:ext>
            </p:extLst>
          </p:nvPr>
        </p:nvGraphicFramePr>
        <p:xfrm>
          <a:off x="971600" y="3212976"/>
          <a:ext cx="4543399" cy="9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0" imgW="2489040" imgH="507960" progId="Equation.DSMT4">
                  <p:embed/>
                </p:oleObj>
              </mc:Choice>
              <mc:Fallback>
                <p:oleObj name="Equation" r:id="rId10" imgW="24890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12976"/>
                        <a:ext cx="4543399" cy="9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88383"/>
              </p:ext>
            </p:extLst>
          </p:nvPr>
        </p:nvGraphicFramePr>
        <p:xfrm>
          <a:off x="971600" y="4293096"/>
          <a:ext cx="528325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2" imgW="2692080" imgH="507960" progId="Equation.DSMT4">
                  <p:embed/>
                </p:oleObj>
              </mc:Choice>
              <mc:Fallback>
                <p:oleObj name="Equation" r:id="rId12" imgW="2692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93096"/>
                        <a:ext cx="5283257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rved Up Arrow 12"/>
          <p:cNvSpPr/>
          <p:nvPr/>
        </p:nvSpPr>
        <p:spPr>
          <a:xfrm rot="15480218">
            <a:off x="4551492" y="2300391"/>
            <a:ext cx="4059651" cy="1278210"/>
          </a:xfrm>
          <a:prstGeom prst="curvedUpArrow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0391218696460 -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2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P </a:t>
            </a:r>
            <a:r>
              <a:rPr lang="en-US" dirty="0" err="1"/>
              <a:t>khi</a:t>
            </a:r>
            <a:r>
              <a:rPr lang="en-US" dirty="0"/>
              <a:t> x = 16</a:t>
            </a:r>
          </a:p>
          <a:p>
            <a:pPr marL="0" indent="0">
              <a:buNone/>
            </a:pPr>
            <a:r>
              <a:rPr lang="en-US" dirty="0"/>
              <a:t>b)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P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smtClean="0"/>
              <a:t> x </a:t>
            </a:r>
            <a:r>
              <a:rPr lang="en-US" dirty="0" err="1" smtClean="0"/>
              <a:t>thỏa</a:t>
            </a:r>
            <a:r>
              <a:rPr lang="en-US" dirty="0" smtClean="0"/>
              <a:t> </a:t>
            </a:r>
            <a:r>
              <a:rPr lang="en-US" dirty="0" err="1" smtClean="0"/>
              <a:t>mãn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1526"/>
              </p:ext>
            </p:extLst>
          </p:nvPr>
        </p:nvGraphicFramePr>
        <p:xfrm>
          <a:off x="899592" y="404664"/>
          <a:ext cx="40957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2400300" imgH="508000" progId="Equation.DSMT4">
                  <p:embed/>
                </p:oleObj>
              </mc:Choice>
              <mc:Fallback>
                <p:oleObj name="Equation" r:id="rId4" imgW="24003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4664"/>
                        <a:ext cx="40957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57992"/>
              </p:ext>
            </p:extLst>
          </p:nvPr>
        </p:nvGraphicFramePr>
        <p:xfrm>
          <a:off x="5868144" y="410597"/>
          <a:ext cx="1512168" cy="76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901440" imgH="457200" progId="Equation.DSMT4">
                  <p:embed/>
                </p:oleObj>
              </mc:Choice>
              <mc:Fallback>
                <p:oleObj name="Equation" r:id="rId6" imgW="9014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10597"/>
                        <a:ext cx="1512168" cy="766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78367"/>
              </p:ext>
            </p:extLst>
          </p:nvPr>
        </p:nvGraphicFramePr>
        <p:xfrm>
          <a:off x="5652120" y="2204864"/>
          <a:ext cx="1512168" cy="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8" imgW="672808" imgH="253890" progId="Equation.DSMT4">
                  <p:embed/>
                </p:oleObj>
              </mc:Choice>
              <mc:Fallback>
                <p:oleObj name="Equation" r:id="rId8" imgW="672808" imgH="25389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204864"/>
                        <a:ext cx="1512168" cy="5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434804"/>
              </p:ext>
            </p:extLst>
          </p:nvPr>
        </p:nvGraphicFramePr>
        <p:xfrm>
          <a:off x="1043608" y="3068960"/>
          <a:ext cx="518160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0" imgW="2692080" imgH="457200" progId="Equation.DSMT4">
                  <p:embed/>
                </p:oleObj>
              </mc:Choice>
              <mc:Fallback>
                <p:oleObj name="Equation" r:id="rId10" imgW="26920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068960"/>
                        <a:ext cx="5181601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8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c)</a:t>
            </a:r>
            <a:r>
              <a:rPr lang="en-US" dirty="0" err="1"/>
              <a:t>Tìm</a:t>
            </a:r>
            <a:r>
              <a:rPr lang="en-US" dirty="0"/>
              <a:t> x </a:t>
            </a:r>
            <a:r>
              <a:rPr lang="en-US" dirty="0" err="1"/>
              <a:t>để</a:t>
            </a:r>
            <a:r>
              <a:rPr lang="en-US" dirty="0"/>
              <a:t> P = 2</a:t>
            </a:r>
          </a:p>
          <a:p>
            <a:pPr marL="0" indent="0">
              <a:buNone/>
            </a:pPr>
            <a:r>
              <a:rPr lang="en-US" dirty="0"/>
              <a:t>d)</a:t>
            </a:r>
            <a:r>
              <a:rPr lang="en-US" dirty="0" err="1"/>
              <a:t>Tìm</a:t>
            </a:r>
            <a:r>
              <a:rPr lang="en-US" dirty="0"/>
              <a:t> x </a:t>
            </a:r>
            <a:r>
              <a:rPr lang="en-US" dirty="0" err="1"/>
              <a:t>để</a:t>
            </a:r>
            <a:r>
              <a:rPr lang="en-US" dirty="0"/>
              <a:t> P &lt;  2</a:t>
            </a:r>
          </a:p>
          <a:p>
            <a:pPr marL="0" indent="0">
              <a:buNone/>
            </a:pPr>
            <a:r>
              <a:rPr lang="en-US" dirty="0"/>
              <a:t>e)</a:t>
            </a:r>
            <a:r>
              <a:rPr lang="en-US" dirty="0" err="1"/>
              <a:t>Tìm</a:t>
            </a:r>
            <a:r>
              <a:rPr lang="en-US" dirty="0"/>
              <a:t> x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P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f)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err="1"/>
              <a:t>để</a:t>
            </a:r>
            <a:r>
              <a:rPr lang="en-US" dirty="0"/>
              <a:t> P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1526"/>
              </p:ext>
            </p:extLst>
          </p:nvPr>
        </p:nvGraphicFramePr>
        <p:xfrm>
          <a:off x="900113" y="404813"/>
          <a:ext cx="4095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2400300" imgH="508000" progId="Equation.DSMT4">
                  <p:embed/>
                </p:oleObj>
              </mc:Choice>
              <mc:Fallback>
                <p:oleObj name="Equation" r:id="rId4" imgW="24003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4095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73854"/>
              </p:ext>
            </p:extLst>
          </p:nvPr>
        </p:nvGraphicFramePr>
        <p:xfrm>
          <a:off x="5546097" y="411162"/>
          <a:ext cx="1834191" cy="92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901700" imgH="457200" progId="Equation.DSMT4">
                  <p:embed/>
                </p:oleObj>
              </mc:Choice>
              <mc:Fallback>
                <p:oleObj name="Equation" r:id="rId6" imgW="9017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97" y="411162"/>
                        <a:ext cx="1834191" cy="929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rames PPT 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93725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FFFF"/>
            </a:gs>
            <a:gs pos="0">
              <a:schemeClr val="accent6">
                <a:lumMod val="20000"/>
                <a:lumOff val="80000"/>
              </a:schemeClr>
            </a:gs>
            <a:gs pos="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f) </a:t>
            </a:r>
            <a:r>
              <a:rPr lang="en-US" sz="2800" dirty="0" err="1" smtClean="0">
                <a:solidFill>
                  <a:srgbClr val="FF0000"/>
                </a:solidFill>
              </a:rPr>
              <a:t>Tìm</a:t>
            </a:r>
            <a:r>
              <a:rPr lang="en-US" sz="2800" dirty="0" smtClean="0">
                <a:solidFill>
                  <a:srgbClr val="FF0000"/>
                </a:solidFill>
              </a:rPr>
              <a:t> x </a:t>
            </a:r>
            <a:r>
              <a:rPr lang="en-US" sz="2800" dirty="0" err="1" smtClean="0">
                <a:solidFill>
                  <a:srgbClr val="FF0000"/>
                </a:solidFill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</a:rPr>
              <a:t> P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Với</a:t>
            </a:r>
            <a:r>
              <a:rPr lang="en-US" sz="2800" dirty="0" smtClean="0">
                <a:solidFill>
                  <a:schemeClr val="tx2"/>
                </a:solidFill>
              </a:rPr>
              <a:t> x≥ 0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 P ≥ 0</a:t>
            </a: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Ta </a:t>
            </a:r>
            <a:r>
              <a:rPr lang="en-US" sz="2800" dirty="0" err="1" smtClean="0">
                <a:sym typeface="Symbol"/>
              </a:rPr>
              <a:t>có</a:t>
            </a:r>
            <a:r>
              <a:rPr lang="en-US" sz="2800" dirty="0" smtClean="0">
                <a:sym typeface="Symbol"/>
              </a:rPr>
              <a:t>: </a:t>
            </a: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                                    </a:t>
            </a:r>
            <a:r>
              <a:rPr lang="en-US" sz="2800" dirty="0" err="1" smtClean="0">
                <a:sym typeface="Symbol"/>
              </a:rPr>
              <a:t>Mà</a:t>
            </a:r>
            <a:r>
              <a:rPr lang="en-US" sz="2800" dirty="0" smtClean="0">
                <a:sym typeface="Symbol"/>
              </a:rPr>
              <a:t> P  Z  P  {0, 1, 2, 3}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7030A0"/>
                </a:solidFill>
                <a:sym typeface="Symbol"/>
              </a:rPr>
              <a:t>TH1.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xét</a:t>
            </a:r>
            <a:r>
              <a:rPr lang="en-US" sz="2800" dirty="0" smtClean="0">
                <a:sym typeface="Symbol"/>
              </a:rPr>
              <a:t>  P = 0  x = 0 ( tm)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7030A0"/>
                </a:solidFill>
                <a:sym typeface="Symbol"/>
              </a:rPr>
              <a:t>TH2.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xét</a:t>
            </a:r>
            <a:r>
              <a:rPr lang="en-US" sz="2800" dirty="0" smtClean="0">
                <a:sym typeface="Symbol"/>
              </a:rPr>
              <a:t>  P = 1  x = 1 ( tm)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7030A0"/>
                </a:solidFill>
                <a:sym typeface="Symbol"/>
              </a:rPr>
              <a:t>TH3.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xét</a:t>
            </a:r>
            <a:r>
              <a:rPr lang="en-US" sz="2800" dirty="0" smtClean="0">
                <a:sym typeface="Symbol"/>
              </a:rPr>
              <a:t>  P = 2  x = 9 ( tm)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7030A0"/>
                </a:solidFill>
                <a:sym typeface="Symbol"/>
              </a:rPr>
              <a:t>TH4.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xét</a:t>
            </a:r>
            <a:r>
              <a:rPr lang="en-US" sz="2800" dirty="0" smtClean="0">
                <a:sym typeface="Symbol"/>
              </a:rPr>
              <a:t>  P = 3  x = 81 ( tm)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Vậy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x  {0, 1, 9, 81}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thì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P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nhận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giá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trị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nguyên</a:t>
            </a:r>
            <a:endParaRPr lang="en-US" sz="2800" dirty="0" smtClean="0">
              <a:solidFill>
                <a:schemeClr val="tx2"/>
              </a:solidFill>
              <a:sym typeface="Symbol"/>
            </a:endParaRP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1526"/>
              </p:ext>
            </p:extLst>
          </p:nvPr>
        </p:nvGraphicFramePr>
        <p:xfrm>
          <a:off x="900113" y="404813"/>
          <a:ext cx="4095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2400300" imgH="508000" progId="Equation.DSMT4">
                  <p:embed/>
                </p:oleObj>
              </mc:Choice>
              <mc:Fallback>
                <p:oleObj name="Equation" r:id="rId3" imgW="24003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4095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1033"/>
              </p:ext>
            </p:extLst>
          </p:nvPr>
        </p:nvGraphicFramePr>
        <p:xfrm>
          <a:off x="5546097" y="411162"/>
          <a:ext cx="1834191" cy="92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5" imgW="901700" imgH="457200" progId="Equation.DSMT4">
                  <p:embed/>
                </p:oleObj>
              </mc:Choice>
              <mc:Fallback>
                <p:oleObj name="Equation" r:id="rId5" imgW="901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97" y="411162"/>
                        <a:ext cx="1834191" cy="929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45138"/>
              </p:ext>
            </p:extLst>
          </p:nvPr>
        </p:nvGraphicFramePr>
        <p:xfrm>
          <a:off x="1691680" y="2301180"/>
          <a:ext cx="45910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7" imgW="2501640" imgH="457200" progId="Equation.DSMT4">
                  <p:embed/>
                </p:oleObj>
              </mc:Choice>
              <mc:Fallback>
                <p:oleObj name="Equation" r:id="rId7" imgW="25016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301180"/>
                        <a:ext cx="45910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Frames PPT 0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54055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8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4349eff9e7.png frame picture in Frame It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9969624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HƯỚNG DẪN VỀ NHÀ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                   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                             g) </a:t>
            </a:r>
            <a:r>
              <a:rPr lang="en-US" sz="2800" dirty="0" err="1" smtClean="0"/>
              <a:t>Tìm</a:t>
            </a:r>
            <a:r>
              <a:rPr lang="en-US" sz="2800" dirty="0" smtClean="0"/>
              <a:t> x </a:t>
            </a:r>
            <a:r>
              <a:rPr lang="en-US" sz="2800" dirty="0" err="1" smtClean="0"/>
              <a:t>để</a:t>
            </a:r>
            <a:r>
              <a:rPr lang="en-US" sz="2800" dirty="0" smtClean="0"/>
              <a:t> P =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                             h) </a:t>
            </a:r>
            <a:r>
              <a:rPr lang="en-US" sz="2800" dirty="0" err="1" smtClean="0"/>
              <a:t>Đặt</a:t>
            </a:r>
            <a:r>
              <a:rPr lang="en-US" sz="2800" dirty="0" smtClean="0"/>
              <a:t>			       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Tìm</a:t>
            </a:r>
            <a:r>
              <a:rPr lang="en-US" sz="2800" dirty="0" smtClean="0"/>
              <a:t> GTNN </a:t>
            </a:r>
            <a:r>
              <a:rPr lang="en-US" sz="2800" dirty="0" err="1" smtClean="0"/>
              <a:t>của</a:t>
            </a:r>
            <a:r>
              <a:rPr lang="en-US" sz="2800" dirty="0" smtClean="0"/>
              <a:t> Q.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     </a:t>
            </a:r>
            <a:r>
              <a:rPr lang="en-US" sz="2800" dirty="0" err="1" smtClean="0"/>
              <a:t>Xem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      BTVN: 20, 21, 22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(</a:t>
            </a:r>
            <a:r>
              <a:rPr lang="en-US" sz="2800" i="1" dirty="0" err="1" smtClean="0">
                <a:solidFill>
                  <a:srgbClr val="0070C0"/>
                </a:solidFill>
              </a:rPr>
              <a:t>trang</a:t>
            </a:r>
            <a:r>
              <a:rPr lang="en-US" sz="2800" i="1" dirty="0" smtClean="0">
                <a:solidFill>
                  <a:srgbClr val="0070C0"/>
                </a:solidFill>
              </a:rPr>
              <a:t> 17, </a:t>
            </a:r>
            <a:r>
              <a:rPr lang="en-US" sz="2800" i="1" dirty="0" err="1" smtClean="0">
                <a:solidFill>
                  <a:srgbClr val="0070C0"/>
                </a:solidFill>
              </a:rPr>
              <a:t>ôn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thi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tuyển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sinh</a:t>
            </a:r>
            <a:r>
              <a:rPr lang="en-US" sz="2800" i="1" dirty="0" smtClean="0">
                <a:solidFill>
                  <a:srgbClr val="0070C0"/>
                </a:solidFill>
              </a:rPr>
              <a:t> 10</a:t>
            </a:r>
            <a:r>
              <a:rPr lang="en-US" sz="2800" dirty="0" smtClean="0"/>
              <a:t>)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87402"/>
              </p:ext>
            </p:extLst>
          </p:nvPr>
        </p:nvGraphicFramePr>
        <p:xfrm>
          <a:off x="4860032" y="2060848"/>
          <a:ext cx="938718" cy="45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495000" imgH="241200" progId="Equation.DSMT4">
                  <p:embed/>
                </p:oleObj>
              </mc:Choice>
              <mc:Fallback>
                <p:oleObj name="Equation" r:id="rId4" imgW="495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2060848"/>
                        <a:ext cx="938718" cy="457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58236"/>
              </p:ext>
            </p:extLst>
          </p:nvPr>
        </p:nvGraphicFramePr>
        <p:xfrm>
          <a:off x="3923928" y="2560191"/>
          <a:ext cx="272872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6" imgW="1523880" imgH="482400" progId="Equation.DSMT4">
                  <p:embed/>
                </p:oleObj>
              </mc:Choice>
              <mc:Fallback>
                <p:oleObj name="Equation" r:id="rId6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3928" y="2560191"/>
                        <a:ext cx="272872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8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A_72910Fram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-243408"/>
            <a:ext cx="11153480" cy="74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Trân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trọng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đã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tới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 rot="20888908">
            <a:off x="2142344" y="3714649"/>
            <a:ext cx="5666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tốt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Mong_Thi_-_Em_La_Hoa_Hong_Nh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744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273</Words>
  <Application>Microsoft Office PowerPoint</Application>
  <PresentationFormat>On-screen Show (4:3)</PresentationFormat>
  <Paragraphs>41</Paragraphs>
  <Slides>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PowerPoint Presentation</vt:lpstr>
      <vt:lpstr>Kiến thức cần nhớ (Điền vào chỗ trống)</vt:lpstr>
      <vt:lpstr>Cho         với  x ≥ 0, x ≠ 4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         với  x ≥ 0, x ≠ 4</dc:title>
  <dc:creator>TAComputer</dc:creator>
  <cp:lastModifiedBy>TAComputer</cp:lastModifiedBy>
  <cp:revision>15</cp:revision>
  <dcterms:created xsi:type="dcterms:W3CDTF">2020-06-15T00:42:20Z</dcterms:created>
  <dcterms:modified xsi:type="dcterms:W3CDTF">2020-06-15T15:15:54Z</dcterms:modified>
</cp:coreProperties>
</file>